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Default Extension="tiff" ContentType="image/tiff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6576000" cy="27432000"/>
  <p:notesSz cx="9296400" cy="7010400"/>
  <p:defaultTextStyle>
    <a:defPPr>
      <a:defRPr lang="en-US"/>
    </a:defPPr>
    <a:lvl1pPr marL="0" algn="l" defTabSz="365644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1pPr>
    <a:lvl2pPr marL="1828223" algn="l" defTabSz="365644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2pPr>
    <a:lvl3pPr marL="3656447" algn="l" defTabSz="365644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3pPr>
    <a:lvl4pPr marL="5484671" algn="l" defTabSz="365644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4pPr>
    <a:lvl5pPr marL="7312897" algn="l" defTabSz="365644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5pPr>
    <a:lvl6pPr marL="9141120" algn="l" defTabSz="365644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6pPr>
    <a:lvl7pPr marL="10969342" algn="l" defTabSz="365644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7pPr>
    <a:lvl8pPr marL="12797569" algn="l" defTabSz="365644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8pPr>
    <a:lvl9pPr marL="14625794" algn="l" defTabSz="365644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6093" autoAdjust="0"/>
    <p:restoredTop sz="93213" autoAdjust="0"/>
  </p:normalViewPr>
  <p:slideViewPr>
    <p:cSldViewPr>
      <p:cViewPr>
        <p:scale>
          <a:sx n="25" d="100"/>
          <a:sy n="25" d="100"/>
        </p:scale>
        <p:origin x="-1140" y="546"/>
      </p:cViewPr>
      <p:guideLst>
        <p:guide orient="horz" pos="2837"/>
        <p:guide pos="889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F5A4EB8-5B1A-422E-9DB7-17DE9B9362B4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9EF49E6-426D-4C04-9DF0-35EB509776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558581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94C453E-BE04-4DDF-8634-678A0B30E9D2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A249F1B-E958-4C42-A3FF-B125C355E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12472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9991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399958" algn="l" defTabSz="79991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799917" algn="l" defTabSz="79991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199874" algn="l" defTabSz="79991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599832" algn="l" defTabSz="79991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1999790" algn="l" defTabSz="79991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399748" algn="l" defTabSz="79991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2799706" algn="l" defTabSz="79991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199665" algn="l" defTabSz="79991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95600" y="525463"/>
            <a:ext cx="3505200" cy="2628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49F1B-E958-4C42-A3FF-B125C355E41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75956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8521707"/>
            <a:ext cx="31089600" cy="58801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5544800"/>
            <a:ext cx="25603200" cy="7010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28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6564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484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3128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141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9693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27975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4625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7285758" y="5270504"/>
            <a:ext cx="39503349" cy="11235055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75707" y="5270504"/>
            <a:ext cx="117900451" cy="1123505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9251" y="17627603"/>
            <a:ext cx="31089600" cy="5448300"/>
          </a:xfrm>
        </p:spPr>
        <p:txBody>
          <a:bodyPr anchor="t"/>
          <a:lstStyle>
            <a:lvl1pPr algn="l">
              <a:defRPr sz="161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9251" y="11626854"/>
            <a:ext cx="31089600" cy="6000748"/>
          </a:xfrm>
        </p:spPr>
        <p:txBody>
          <a:bodyPr anchor="b"/>
          <a:lstStyle>
            <a:lvl1pPr marL="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1pPr>
            <a:lvl2pPr marL="1828223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65644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3pPr>
            <a:lvl4pPr marL="5484671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4pPr>
            <a:lvl5pPr marL="7312897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5pPr>
            <a:lvl6pPr marL="9141120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6pPr>
            <a:lvl7pPr marL="10969342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7pPr>
            <a:lvl8pPr marL="12797569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8pPr>
            <a:lvl9pPr marL="14625794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75702" y="30721304"/>
            <a:ext cx="78701900" cy="86899751"/>
          </a:xfrm>
        </p:spPr>
        <p:txBody>
          <a:bodyPr/>
          <a:lstStyle>
            <a:lvl1pPr>
              <a:defRPr sz="11200"/>
            </a:lvl1pPr>
            <a:lvl2pPr>
              <a:defRPr sz="9700"/>
            </a:lvl2pPr>
            <a:lvl3pPr>
              <a:defRPr sz="80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087202" y="30721304"/>
            <a:ext cx="78701900" cy="86899751"/>
          </a:xfrm>
        </p:spPr>
        <p:txBody>
          <a:bodyPr/>
          <a:lstStyle>
            <a:lvl1pPr>
              <a:defRPr sz="11200"/>
            </a:lvl1pPr>
            <a:lvl2pPr>
              <a:defRPr sz="9700"/>
            </a:lvl2pPr>
            <a:lvl3pPr>
              <a:defRPr sz="80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098551"/>
            <a:ext cx="32918400" cy="4572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6140455"/>
            <a:ext cx="16160751" cy="2559049"/>
          </a:xfrm>
        </p:spPr>
        <p:txBody>
          <a:bodyPr anchor="b"/>
          <a:lstStyle>
            <a:lvl1pPr marL="0" indent="0">
              <a:buNone/>
              <a:defRPr sz="9700" b="1"/>
            </a:lvl1pPr>
            <a:lvl2pPr marL="1828223" indent="0">
              <a:buNone/>
              <a:defRPr sz="8000" b="1"/>
            </a:lvl2pPr>
            <a:lvl3pPr marL="3656447" indent="0">
              <a:buNone/>
              <a:defRPr sz="7200" b="1"/>
            </a:lvl3pPr>
            <a:lvl4pPr marL="5484671" indent="0">
              <a:buNone/>
              <a:defRPr sz="6400" b="1"/>
            </a:lvl4pPr>
            <a:lvl5pPr marL="7312897" indent="0">
              <a:buNone/>
              <a:defRPr sz="6400" b="1"/>
            </a:lvl5pPr>
            <a:lvl6pPr marL="9141120" indent="0">
              <a:buNone/>
              <a:defRPr sz="6400" b="1"/>
            </a:lvl6pPr>
            <a:lvl7pPr marL="10969342" indent="0">
              <a:buNone/>
              <a:defRPr sz="6400" b="1"/>
            </a:lvl7pPr>
            <a:lvl8pPr marL="12797569" indent="0">
              <a:buNone/>
              <a:defRPr sz="6400" b="1"/>
            </a:lvl8pPr>
            <a:lvl9pPr marL="14625794" indent="0">
              <a:buNone/>
              <a:defRPr sz="6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8800" y="8699504"/>
            <a:ext cx="16160751" cy="15805151"/>
          </a:xfrm>
        </p:spPr>
        <p:txBody>
          <a:bodyPr/>
          <a:lstStyle>
            <a:lvl1pPr>
              <a:defRPr sz="9700"/>
            </a:lvl1pPr>
            <a:lvl2pPr>
              <a:defRPr sz="8000"/>
            </a:lvl2pPr>
            <a:lvl3pPr>
              <a:defRPr sz="72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80102" y="6140455"/>
            <a:ext cx="16167100" cy="2559049"/>
          </a:xfrm>
        </p:spPr>
        <p:txBody>
          <a:bodyPr anchor="b"/>
          <a:lstStyle>
            <a:lvl1pPr marL="0" indent="0">
              <a:buNone/>
              <a:defRPr sz="9700" b="1"/>
            </a:lvl1pPr>
            <a:lvl2pPr marL="1828223" indent="0">
              <a:buNone/>
              <a:defRPr sz="8000" b="1"/>
            </a:lvl2pPr>
            <a:lvl3pPr marL="3656447" indent="0">
              <a:buNone/>
              <a:defRPr sz="7200" b="1"/>
            </a:lvl3pPr>
            <a:lvl4pPr marL="5484671" indent="0">
              <a:buNone/>
              <a:defRPr sz="6400" b="1"/>
            </a:lvl4pPr>
            <a:lvl5pPr marL="7312897" indent="0">
              <a:buNone/>
              <a:defRPr sz="6400" b="1"/>
            </a:lvl5pPr>
            <a:lvl6pPr marL="9141120" indent="0">
              <a:buNone/>
              <a:defRPr sz="6400" b="1"/>
            </a:lvl6pPr>
            <a:lvl7pPr marL="10969342" indent="0">
              <a:buNone/>
              <a:defRPr sz="6400" b="1"/>
            </a:lvl7pPr>
            <a:lvl8pPr marL="12797569" indent="0">
              <a:buNone/>
              <a:defRPr sz="6400" b="1"/>
            </a:lvl8pPr>
            <a:lvl9pPr marL="14625794" indent="0">
              <a:buNone/>
              <a:defRPr sz="6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80102" y="8699504"/>
            <a:ext cx="16167100" cy="15805151"/>
          </a:xfrm>
        </p:spPr>
        <p:txBody>
          <a:bodyPr/>
          <a:lstStyle>
            <a:lvl1pPr>
              <a:defRPr sz="9700"/>
            </a:lvl1pPr>
            <a:lvl2pPr>
              <a:defRPr sz="8000"/>
            </a:lvl2pPr>
            <a:lvl3pPr>
              <a:defRPr sz="72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7" y="1092200"/>
            <a:ext cx="12033251" cy="4648200"/>
          </a:xfrm>
        </p:spPr>
        <p:txBody>
          <a:bodyPr anchor="b"/>
          <a:lstStyle>
            <a:lvl1pPr algn="l">
              <a:defRPr sz="8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00200" y="1092202"/>
            <a:ext cx="20447000" cy="23412452"/>
          </a:xfrm>
        </p:spPr>
        <p:txBody>
          <a:bodyPr/>
          <a:lstStyle>
            <a:lvl1pPr>
              <a:defRPr sz="12900"/>
            </a:lvl1pPr>
            <a:lvl2pPr>
              <a:defRPr sz="11200"/>
            </a:lvl2pPr>
            <a:lvl3pPr>
              <a:defRPr sz="97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7" y="5740402"/>
            <a:ext cx="12033251" cy="18764252"/>
          </a:xfrm>
        </p:spPr>
        <p:txBody>
          <a:bodyPr/>
          <a:lstStyle>
            <a:lvl1pPr marL="0" indent="0">
              <a:buNone/>
              <a:defRPr sz="5600"/>
            </a:lvl1pPr>
            <a:lvl2pPr marL="1828223" indent="0">
              <a:buNone/>
              <a:defRPr sz="4800"/>
            </a:lvl2pPr>
            <a:lvl3pPr marL="3656447" indent="0">
              <a:buNone/>
              <a:defRPr sz="4000"/>
            </a:lvl3pPr>
            <a:lvl4pPr marL="5484671" indent="0">
              <a:buNone/>
              <a:defRPr sz="3600"/>
            </a:lvl4pPr>
            <a:lvl5pPr marL="7312897" indent="0">
              <a:buNone/>
              <a:defRPr sz="3600"/>
            </a:lvl5pPr>
            <a:lvl6pPr marL="9141120" indent="0">
              <a:buNone/>
              <a:defRPr sz="3600"/>
            </a:lvl6pPr>
            <a:lvl7pPr marL="10969342" indent="0">
              <a:buNone/>
              <a:defRPr sz="3600"/>
            </a:lvl7pPr>
            <a:lvl8pPr marL="12797569" indent="0">
              <a:buNone/>
              <a:defRPr sz="3600"/>
            </a:lvl8pPr>
            <a:lvl9pPr marL="14625794" indent="0">
              <a:buNone/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9151" y="19202400"/>
            <a:ext cx="21945600" cy="2266952"/>
          </a:xfrm>
        </p:spPr>
        <p:txBody>
          <a:bodyPr anchor="b"/>
          <a:lstStyle>
            <a:lvl1pPr algn="l">
              <a:defRPr sz="8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69151" y="2451100"/>
            <a:ext cx="21945600" cy="16459200"/>
          </a:xfrm>
        </p:spPr>
        <p:txBody>
          <a:bodyPr/>
          <a:lstStyle>
            <a:lvl1pPr marL="0" indent="0">
              <a:buNone/>
              <a:defRPr sz="12900"/>
            </a:lvl1pPr>
            <a:lvl2pPr marL="1828223" indent="0">
              <a:buNone/>
              <a:defRPr sz="11200"/>
            </a:lvl2pPr>
            <a:lvl3pPr marL="3656447" indent="0">
              <a:buNone/>
              <a:defRPr sz="9700"/>
            </a:lvl3pPr>
            <a:lvl4pPr marL="5484671" indent="0">
              <a:buNone/>
              <a:defRPr sz="8000"/>
            </a:lvl4pPr>
            <a:lvl5pPr marL="7312897" indent="0">
              <a:buNone/>
              <a:defRPr sz="8000"/>
            </a:lvl5pPr>
            <a:lvl6pPr marL="9141120" indent="0">
              <a:buNone/>
              <a:defRPr sz="8000"/>
            </a:lvl6pPr>
            <a:lvl7pPr marL="10969342" indent="0">
              <a:buNone/>
              <a:defRPr sz="8000"/>
            </a:lvl7pPr>
            <a:lvl8pPr marL="12797569" indent="0">
              <a:buNone/>
              <a:defRPr sz="8000"/>
            </a:lvl8pPr>
            <a:lvl9pPr marL="14625794" indent="0">
              <a:buNone/>
              <a:defRPr sz="8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9151" y="21469352"/>
            <a:ext cx="21945600" cy="3219448"/>
          </a:xfrm>
        </p:spPr>
        <p:txBody>
          <a:bodyPr/>
          <a:lstStyle>
            <a:lvl1pPr marL="0" indent="0">
              <a:buNone/>
              <a:defRPr sz="5600"/>
            </a:lvl1pPr>
            <a:lvl2pPr marL="1828223" indent="0">
              <a:buNone/>
              <a:defRPr sz="4800"/>
            </a:lvl2pPr>
            <a:lvl3pPr marL="3656447" indent="0">
              <a:buNone/>
              <a:defRPr sz="4000"/>
            </a:lvl3pPr>
            <a:lvl4pPr marL="5484671" indent="0">
              <a:buNone/>
              <a:defRPr sz="3600"/>
            </a:lvl4pPr>
            <a:lvl5pPr marL="7312897" indent="0">
              <a:buNone/>
              <a:defRPr sz="3600"/>
            </a:lvl5pPr>
            <a:lvl6pPr marL="9141120" indent="0">
              <a:buNone/>
              <a:defRPr sz="3600"/>
            </a:lvl6pPr>
            <a:lvl7pPr marL="10969342" indent="0">
              <a:buNone/>
              <a:defRPr sz="3600"/>
            </a:lvl7pPr>
            <a:lvl8pPr marL="12797569" indent="0">
              <a:buNone/>
              <a:defRPr sz="3600"/>
            </a:lvl8pPr>
            <a:lvl9pPr marL="14625794" indent="0">
              <a:buNone/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8800" y="1098551"/>
            <a:ext cx="32918400" cy="4572000"/>
          </a:xfrm>
          <a:prstGeom prst="rect">
            <a:avLst/>
          </a:prstGeom>
        </p:spPr>
        <p:txBody>
          <a:bodyPr vert="horz" lIns="365645" tIns="182823" rIns="365645" bIns="18282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6400804"/>
            <a:ext cx="32918400" cy="18103853"/>
          </a:xfrm>
          <a:prstGeom prst="rect">
            <a:avLst/>
          </a:prstGeom>
        </p:spPr>
        <p:txBody>
          <a:bodyPr vert="horz" lIns="365645" tIns="182823" rIns="365645" bIns="18282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28800" y="25425404"/>
            <a:ext cx="8534400" cy="1460500"/>
          </a:xfrm>
          <a:prstGeom prst="rect">
            <a:avLst/>
          </a:prstGeom>
        </p:spPr>
        <p:txBody>
          <a:bodyPr vert="horz" lIns="365645" tIns="182823" rIns="365645" bIns="182823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342841-4C81-4557-A263-A6F275562FE0}" type="datetimeFigureOut">
              <a:rPr lang="en-US" smtClean="0"/>
              <a:pPr/>
              <a:t>4/12/2014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496800" y="25425404"/>
            <a:ext cx="11582400" cy="1460500"/>
          </a:xfrm>
          <a:prstGeom prst="rect">
            <a:avLst/>
          </a:prstGeom>
        </p:spPr>
        <p:txBody>
          <a:bodyPr vert="horz" lIns="365645" tIns="182823" rIns="365645" bIns="182823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212800" y="25425404"/>
            <a:ext cx="8534400" cy="1460500"/>
          </a:xfrm>
          <a:prstGeom prst="rect">
            <a:avLst/>
          </a:prstGeom>
        </p:spPr>
        <p:txBody>
          <a:bodyPr vert="horz" lIns="365645" tIns="182823" rIns="365645" bIns="182823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7FFB9-DF29-47D9-B336-88677FB522A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656447" rtl="0" eaLnBrk="1" latinLnBrk="0" hangingPunct="1"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169" indent="-1371169" algn="l" defTabSz="3656447" rtl="0" eaLnBrk="1" latinLnBrk="0" hangingPunct="1">
        <a:spcBef>
          <a:spcPct val="20000"/>
        </a:spcBef>
        <a:buFont typeface="Arial" pitchFamily="34" charset="0"/>
        <a:buChar char="•"/>
        <a:defRPr sz="12900" kern="1200">
          <a:solidFill>
            <a:schemeClr val="tx1"/>
          </a:solidFill>
          <a:latin typeface="+mn-lt"/>
          <a:ea typeface="+mn-ea"/>
          <a:cs typeface="+mn-cs"/>
        </a:defRPr>
      </a:lvl1pPr>
      <a:lvl2pPr marL="2970865" indent="-1142640" algn="l" defTabSz="3656447" rtl="0" eaLnBrk="1" latinLnBrk="0" hangingPunct="1">
        <a:spcBef>
          <a:spcPct val="20000"/>
        </a:spcBef>
        <a:buFont typeface="Arial" pitchFamily="34" charset="0"/>
        <a:buChar char="–"/>
        <a:defRPr sz="11200" kern="1200">
          <a:solidFill>
            <a:schemeClr val="tx1"/>
          </a:solidFill>
          <a:latin typeface="+mn-lt"/>
          <a:ea typeface="+mn-ea"/>
          <a:cs typeface="+mn-cs"/>
        </a:defRPr>
      </a:lvl2pPr>
      <a:lvl3pPr marL="4570558" indent="-914112" algn="l" defTabSz="3656447" rtl="0" eaLnBrk="1" latinLnBrk="0" hangingPunct="1">
        <a:spcBef>
          <a:spcPct val="20000"/>
        </a:spcBef>
        <a:buFont typeface="Arial" pitchFamily="34" charset="0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3pPr>
      <a:lvl4pPr marL="6398783" indent="-914112" algn="l" defTabSz="3656447" rtl="0" eaLnBrk="1" latinLnBrk="0" hangingPunct="1">
        <a:spcBef>
          <a:spcPct val="20000"/>
        </a:spcBef>
        <a:buFont typeface="Arial" pitchFamily="34" charset="0"/>
        <a:buChar char="–"/>
        <a:defRPr sz="8000" kern="1200">
          <a:solidFill>
            <a:schemeClr val="tx1"/>
          </a:solidFill>
          <a:latin typeface="+mn-lt"/>
          <a:ea typeface="+mn-ea"/>
          <a:cs typeface="+mn-cs"/>
        </a:defRPr>
      </a:lvl4pPr>
      <a:lvl5pPr marL="8227007" indent="-914112" algn="l" defTabSz="3656447" rtl="0" eaLnBrk="1" latinLnBrk="0" hangingPunct="1">
        <a:spcBef>
          <a:spcPct val="20000"/>
        </a:spcBef>
        <a:buFont typeface="Arial" pitchFamily="34" charset="0"/>
        <a:buChar char="»"/>
        <a:defRPr sz="80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5231" indent="-914112" algn="l" defTabSz="3656447" rtl="0" eaLnBrk="1" latinLnBrk="0" hangingPunct="1">
        <a:spcBef>
          <a:spcPct val="20000"/>
        </a:spcBef>
        <a:buFont typeface="Arial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3456" indent="-914112" algn="l" defTabSz="3656447" rtl="0" eaLnBrk="1" latinLnBrk="0" hangingPunct="1">
        <a:spcBef>
          <a:spcPct val="20000"/>
        </a:spcBef>
        <a:buFont typeface="Arial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1681" indent="-914112" algn="l" defTabSz="3656447" rtl="0" eaLnBrk="1" latinLnBrk="0" hangingPunct="1">
        <a:spcBef>
          <a:spcPct val="20000"/>
        </a:spcBef>
        <a:buFont typeface="Arial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8pPr>
      <a:lvl9pPr marL="15539905" indent="-914112" algn="l" defTabSz="3656447" rtl="0" eaLnBrk="1" latinLnBrk="0" hangingPunct="1">
        <a:spcBef>
          <a:spcPct val="20000"/>
        </a:spcBef>
        <a:buFont typeface="Arial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644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223" algn="l" defTabSz="365644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6447" algn="l" defTabSz="365644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4671" algn="l" defTabSz="365644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2897" algn="l" defTabSz="365644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1120" algn="l" defTabSz="365644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69342" algn="l" defTabSz="365644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797569" algn="l" defTabSz="365644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25794" algn="l" defTabSz="365644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gi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tiff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0090" y="806825"/>
            <a:ext cx="35582087" cy="3697941"/>
          </a:xfrm>
        </p:spPr>
        <p:txBody>
          <a:bodyPr>
            <a:normAutofit/>
          </a:bodyPr>
          <a:lstStyle/>
          <a:p>
            <a:r>
              <a:rPr lang="en-US" sz="8400" b="1" dirty="0" err="1"/>
              <a:t>Transcriptome</a:t>
            </a:r>
            <a:r>
              <a:rPr lang="en-US" sz="8400" b="1" dirty="0"/>
              <a:t> analysis of western corn rootworm larvae and eggs</a:t>
            </a:r>
            <a:br>
              <a:rPr lang="en-US" sz="8400" b="1" dirty="0"/>
            </a:br>
            <a:r>
              <a:rPr lang="en-US" sz="4700" b="1" dirty="0">
                <a:solidFill>
                  <a:srgbClr val="000000"/>
                </a:solidFill>
              </a:rPr>
              <a:t/>
            </a:r>
            <a:br>
              <a:rPr lang="en-US" sz="4700" b="1" dirty="0">
                <a:solidFill>
                  <a:srgbClr val="000000"/>
                </a:solidFill>
              </a:rPr>
            </a:br>
            <a:endParaRPr lang="en-US" sz="4700" dirty="0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685800" y="5791200"/>
            <a:ext cx="35383304" cy="67235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66" name="Rectangle 1842"/>
          <p:cNvSpPr>
            <a:spLocks noChangeArrowheads="1"/>
          </p:cNvSpPr>
          <p:nvPr/>
        </p:nvSpPr>
        <p:spPr bwMode="auto">
          <a:xfrm>
            <a:off x="1" y="-597436"/>
            <a:ext cx="160553" cy="1194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79993" tIns="39995" rIns="79993" bIns="39995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8517" name="Rectangle 2133"/>
          <p:cNvSpPr>
            <a:spLocks noChangeArrowheads="1"/>
          </p:cNvSpPr>
          <p:nvPr/>
        </p:nvSpPr>
        <p:spPr bwMode="auto">
          <a:xfrm>
            <a:off x="1" y="-597436"/>
            <a:ext cx="160553" cy="1194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79993" tIns="39995" rIns="79993" bIns="39995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8808" name="Rectangle 2424"/>
          <p:cNvSpPr>
            <a:spLocks noChangeArrowheads="1"/>
          </p:cNvSpPr>
          <p:nvPr/>
        </p:nvSpPr>
        <p:spPr bwMode="auto">
          <a:xfrm>
            <a:off x="1" y="-597436"/>
            <a:ext cx="160553" cy="1194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79993" tIns="39995" rIns="79993" bIns="39995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128" name="TextBox 3127"/>
          <p:cNvSpPr txBox="1"/>
          <p:nvPr/>
        </p:nvSpPr>
        <p:spPr>
          <a:xfrm>
            <a:off x="609600" y="5946500"/>
            <a:ext cx="11582399" cy="4251144"/>
          </a:xfrm>
          <a:prstGeom prst="rect">
            <a:avLst/>
          </a:prstGeom>
          <a:noFill/>
        </p:spPr>
        <p:txBody>
          <a:bodyPr wrap="square" lIns="79993" tIns="39995" rIns="79993" bIns="39995" rtlCol="0">
            <a:spAutoFit/>
          </a:bodyPr>
          <a:lstStyle/>
          <a:p>
            <a:pPr marL="299967" indent="-299967" algn="ctr"/>
            <a:r>
              <a:rPr lang="en-US" sz="4700" b="1" dirty="0" smtClean="0">
                <a:solidFill>
                  <a:srgbClr val="002060"/>
                </a:solidFill>
              </a:rPr>
              <a:t>Objectives</a:t>
            </a:r>
          </a:p>
          <a:p>
            <a:pPr>
              <a:buFont typeface="Wingdings" pitchFamily="2" charset="2"/>
              <a:buChar char="q"/>
            </a:pPr>
            <a:r>
              <a:rPr lang="en-US" sz="3200" dirty="0" smtClean="0"/>
              <a:t> The </a:t>
            </a:r>
            <a:r>
              <a:rPr lang="en-US" sz="3200" dirty="0" smtClean="0"/>
              <a:t>genome of haploid western corn rootworm (WCR), </a:t>
            </a:r>
            <a:r>
              <a:rPr lang="en-US" sz="3200" i="1" dirty="0" err="1" smtClean="0"/>
              <a:t>Diabrotica</a:t>
            </a:r>
            <a:r>
              <a:rPr lang="en-US" sz="3200" i="1" dirty="0" smtClean="0"/>
              <a:t> </a:t>
            </a:r>
            <a:r>
              <a:rPr lang="en-US" sz="3200" i="1" dirty="0" err="1" smtClean="0"/>
              <a:t>virgifera</a:t>
            </a:r>
            <a:r>
              <a:rPr lang="en-US" sz="3200" i="1" dirty="0" smtClean="0"/>
              <a:t> </a:t>
            </a:r>
            <a:r>
              <a:rPr lang="en-US" sz="3200" i="1" dirty="0" err="1" smtClean="0"/>
              <a:t>virgifera</a:t>
            </a:r>
            <a:r>
              <a:rPr lang="en-US" sz="3200" dirty="0" smtClean="0"/>
              <a:t>, is one of the largest among beetle species (~2.58 GB). In order to identify the gene sets expressed in their larval stages (when most damaging to </a:t>
            </a:r>
            <a:r>
              <a:rPr lang="en-US" sz="3200" dirty="0" smtClean="0"/>
              <a:t>corn ) </a:t>
            </a:r>
            <a:r>
              <a:rPr lang="en-US" sz="3200" dirty="0" smtClean="0"/>
              <a:t>and to contribute to improving the genome assembly, we have sequenced and assembled </a:t>
            </a:r>
            <a:r>
              <a:rPr lang="en-US" sz="3200" dirty="0" err="1" smtClean="0"/>
              <a:t>transcriptomes</a:t>
            </a:r>
            <a:r>
              <a:rPr lang="en-US" sz="3200" dirty="0" smtClean="0"/>
              <a:t> from egg, neonate, and third-</a:t>
            </a:r>
            <a:r>
              <a:rPr lang="en-US" sz="3200" dirty="0" err="1" smtClean="0"/>
              <a:t>instar</a:t>
            </a:r>
            <a:r>
              <a:rPr lang="en-US" sz="3200" dirty="0" smtClean="0"/>
              <a:t> larval stages of WCR using next-generation technologies. </a:t>
            </a:r>
            <a:endParaRPr lang="en-US" sz="3200" dirty="0"/>
          </a:p>
        </p:txBody>
      </p:sp>
      <p:sp>
        <p:nvSpPr>
          <p:cNvPr id="21606" name="Rectangle 5222"/>
          <p:cNvSpPr>
            <a:spLocks noChangeArrowheads="1"/>
          </p:cNvSpPr>
          <p:nvPr/>
        </p:nvSpPr>
        <p:spPr bwMode="auto">
          <a:xfrm>
            <a:off x="1" y="-597436"/>
            <a:ext cx="160553" cy="1194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79993" tIns="39995" rIns="79993" bIns="39995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321" name="Rectangle 5320"/>
          <p:cNvSpPr/>
          <p:nvPr/>
        </p:nvSpPr>
        <p:spPr>
          <a:xfrm>
            <a:off x="609600" y="21564600"/>
            <a:ext cx="10668000" cy="1142600"/>
          </a:xfrm>
          <a:prstGeom prst="rect">
            <a:avLst/>
          </a:prstGeom>
        </p:spPr>
        <p:txBody>
          <a:bodyPr wrap="square" lIns="79993" tIns="39995" rIns="79993" bIns="39995">
            <a:spAutoFit/>
          </a:bodyPr>
          <a:lstStyle/>
          <a:p>
            <a:r>
              <a:rPr lang="en-US" sz="2400" b="1" dirty="0" smtClean="0"/>
              <a:t>Table </a:t>
            </a:r>
            <a:r>
              <a:rPr lang="en-US" sz="2400" b="1" dirty="0" smtClean="0"/>
              <a:t>1. Summary of the WCR</a:t>
            </a:r>
            <a:r>
              <a:rPr lang="en-US" sz="2400" b="1" i="1" dirty="0" smtClean="0"/>
              <a:t> </a:t>
            </a:r>
            <a:r>
              <a:rPr lang="en-US" sz="2400" b="1" dirty="0" err="1" smtClean="0"/>
              <a:t>transcriptome</a:t>
            </a:r>
            <a:r>
              <a:rPr lang="en-US" sz="2400" b="1" dirty="0" smtClean="0"/>
              <a:t> assembly using pooled data. </a:t>
            </a:r>
            <a:r>
              <a:rPr lang="en-US" sz="2400" b="1" dirty="0" smtClean="0"/>
              <a:t>See </a:t>
            </a:r>
            <a:r>
              <a:rPr lang="en-US" sz="2400" b="1" dirty="0" err="1" smtClean="0"/>
              <a:t>Eyun</a:t>
            </a:r>
            <a:r>
              <a:rPr lang="en-US" sz="2400" b="1" dirty="0" smtClean="0"/>
              <a:t> et al., 2014 for </a:t>
            </a:r>
            <a:r>
              <a:rPr lang="en-US" sz="2400" b="1" dirty="0" smtClean="0"/>
              <a:t>more details for the WCR </a:t>
            </a:r>
            <a:r>
              <a:rPr lang="en-US" sz="2400" b="1" dirty="0" err="1" smtClean="0"/>
              <a:t>transcriptome</a:t>
            </a:r>
            <a:r>
              <a:rPr lang="en-US" sz="2400" b="1" dirty="0" smtClean="0"/>
              <a:t> assembly.</a:t>
            </a:r>
            <a:endParaRPr lang="en-US" sz="2400" dirty="0" smtClean="0"/>
          </a:p>
          <a:p>
            <a:endParaRPr lang="en-US" sz="2100" b="1" dirty="0">
              <a:solidFill>
                <a:srgbClr val="00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2801600" y="5915246"/>
            <a:ext cx="11261035" cy="7267354"/>
          </a:xfrm>
          <a:prstGeom prst="rect">
            <a:avLst/>
          </a:prstGeom>
          <a:noFill/>
        </p:spPr>
        <p:txBody>
          <a:bodyPr wrap="square" lIns="79993" tIns="39995" rIns="79993" bIns="39995" rtlCol="0">
            <a:spAutoFit/>
          </a:bodyPr>
          <a:lstStyle/>
          <a:p>
            <a:pPr algn="ctr"/>
            <a:r>
              <a:rPr lang="en-US" sz="4700" b="1" dirty="0" smtClean="0">
                <a:solidFill>
                  <a:srgbClr val="002060"/>
                </a:solidFill>
              </a:rPr>
              <a:t>Results &amp; Discussion</a:t>
            </a:r>
            <a:endParaRPr lang="en-US" sz="3600" dirty="0" smtClean="0"/>
          </a:p>
          <a:p>
            <a:pPr>
              <a:buFont typeface="Wingdings" pitchFamily="2" charset="2"/>
              <a:buChar char="q"/>
            </a:pPr>
            <a:r>
              <a:rPr lang="en-US" sz="3200" dirty="0" smtClean="0"/>
              <a:t>Our preliminary analysis identified 54 or more gustatory receptors from WCR larval/egg </a:t>
            </a:r>
            <a:r>
              <a:rPr lang="en-US" sz="3200" dirty="0" err="1" smtClean="0"/>
              <a:t>transcriptome</a:t>
            </a:r>
            <a:r>
              <a:rPr lang="en-US" sz="3200" dirty="0" smtClean="0"/>
              <a:t>. GABA</a:t>
            </a:r>
            <a:r>
              <a:rPr lang="en-US" sz="3200" baseline="-25000" dirty="0" smtClean="0"/>
              <a:t>A</a:t>
            </a:r>
            <a:r>
              <a:rPr lang="en-US" sz="3200" dirty="0" smtClean="0"/>
              <a:t> receptor gene sequence was also identified. </a:t>
            </a:r>
          </a:p>
          <a:p>
            <a:pPr>
              <a:buFont typeface="Wingdings" pitchFamily="2" charset="2"/>
              <a:buChar char="q"/>
            </a:pPr>
            <a:r>
              <a:rPr lang="en-US" sz="3200" dirty="0" smtClean="0"/>
              <a:t>Among the gustatory receptor genes, three corresponding to CO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 receptor genes (</a:t>
            </a:r>
            <a:r>
              <a:rPr lang="en-US" sz="3200" i="1" dirty="0" smtClean="0"/>
              <a:t>Gr1</a:t>
            </a:r>
            <a:r>
              <a:rPr lang="en-US" sz="3200" dirty="0" smtClean="0"/>
              <a:t>, </a:t>
            </a:r>
            <a:r>
              <a:rPr lang="en-US" sz="3200" i="1" dirty="0" smtClean="0"/>
              <a:t>Gr2</a:t>
            </a:r>
            <a:r>
              <a:rPr lang="en-US" sz="3200" dirty="0" smtClean="0"/>
              <a:t>, and </a:t>
            </a:r>
            <a:r>
              <a:rPr lang="en-US" sz="3200" i="1" dirty="0" smtClean="0"/>
              <a:t>Gr3</a:t>
            </a:r>
            <a:r>
              <a:rPr lang="en-US" sz="3200" dirty="0" smtClean="0"/>
              <a:t>) were compared against the draft genomic sequences (Figs, 1, 2, and 3). Five, six, and seven </a:t>
            </a:r>
            <a:r>
              <a:rPr lang="en-US" sz="3200" dirty="0" err="1" smtClean="0"/>
              <a:t>introns</a:t>
            </a:r>
            <a:r>
              <a:rPr lang="en-US" sz="3200" dirty="0" smtClean="0"/>
              <a:t> were identified from these </a:t>
            </a:r>
            <a:r>
              <a:rPr lang="en-US" sz="3200" i="1" dirty="0" err="1" smtClean="0"/>
              <a:t>Gr</a:t>
            </a:r>
            <a:r>
              <a:rPr lang="en-US" sz="3200" dirty="0" smtClean="0"/>
              <a:t> genes. </a:t>
            </a:r>
            <a:r>
              <a:rPr lang="en-US" sz="3200" dirty="0" err="1" smtClean="0"/>
              <a:t>Intron</a:t>
            </a:r>
            <a:r>
              <a:rPr lang="en-US" sz="3200" dirty="0" smtClean="0"/>
              <a:t> numbers and locations for these genes are not always conserved between WCR and </a:t>
            </a:r>
            <a:r>
              <a:rPr lang="en-US" sz="3200" i="1" dirty="0" err="1" smtClean="0"/>
              <a:t>Tribolium</a:t>
            </a:r>
            <a:r>
              <a:rPr lang="en-US" sz="3200" dirty="0" smtClean="0"/>
              <a:t>.  </a:t>
            </a:r>
          </a:p>
          <a:p>
            <a:r>
              <a:rPr lang="en-US" sz="3200" dirty="0" smtClean="0"/>
              <a:t>We </a:t>
            </a:r>
            <a:r>
              <a:rPr lang="en-US" sz="3200" dirty="0" smtClean="0"/>
              <a:t>also identified </a:t>
            </a:r>
            <a:r>
              <a:rPr lang="en-US" sz="3200" dirty="0" err="1" smtClean="0"/>
              <a:t>introns</a:t>
            </a:r>
            <a:r>
              <a:rPr lang="en-US" sz="3200" dirty="0" smtClean="0"/>
              <a:t> in the GABA</a:t>
            </a:r>
            <a:r>
              <a:rPr lang="en-US" sz="3200" baseline="-25000" dirty="0" smtClean="0"/>
              <a:t>A</a:t>
            </a:r>
            <a:r>
              <a:rPr lang="en-US" sz="3200" dirty="0" smtClean="0"/>
              <a:t> receptor gene in WCR (Fig 4). </a:t>
            </a:r>
            <a:r>
              <a:rPr lang="en-US" sz="3200" dirty="0" smtClean="0"/>
              <a:t>Nine </a:t>
            </a:r>
            <a:r>
              <a:rPr lang="en-US" sz="3200" dirty="0" err="1" smtClean="0"/>
              <a:t>introns</a:t>
            </a:r>
            <a:r>
              <a:rPr lang="en-US" sz="3200" dirty="0" smtClean="0"/>
              <a:t> </a:t>
            </a:r>
            <a:r>
              <a:rPr lang="en-US" sz="3200" dirty="0" smtClean="0"/>
              <a:t>were identified. Locations of all but one </a:t>
            </a:r>
            <a:r>
              <a:rPr lang="en-US" sz="3200" dirty="0" err="1" smtClean="0"/>
              <a:t>intron</a:t>
            </a:r>
            <a:r>
              <a:rPr lang="en-US" sz="3200" dirty="0" smtClean="0"/>
              <a:t> are conserved between WCR and </a:t>
            </a:r>
            <a:r>
              <a:rPr lang="en-US" sz="3200" i="1" dirty="0" err="1" smtClean="0"/>
              <a:t>Tribolium</a:t>
            </a:r>
            <a:r>
              <a:rPr lang="en-US" sz="3200" dirty="0" smtClean="0"/>
              <a:t>. </a:t>
            </a:r>
          </a:p>
          <a:p>
            <a:r>
              <a:rPr lang="en-US" sz="3600" dirty="0" smtClean="0"/>
              <a:t> </a:t>
            </a:r>
          </a:p>
        </p:txBody>
      </p:sp>
      <p:pic>
        <p:nvPicPr>
          <p:cNvPr id="30" name="Picture 29" descr="file31560.g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14400" y="3505200"/>
            <a:ext cx="4108174" cy="1722278"/>
          </a:xfrm>
          <a:prstGeom prst="rect">
            <a:avLst/>
          </a:prstGeom>
        </p:spPr>
      </p:pic>
      <p:sp>
        <p:nvSpPr>
          <p:cNvPr id="39" name="Title 3"/>
          <p:cNvSpPr txBox="1">
            <a:spLocks/>
          </p:cNvSpPr>
          <p:nvPr/>
        </p:nvSpPr>
        <p:spPr>
          <a:xfrm>
            <a:off x="5632177" y="2891121"/>
            <a:ext cx="25841739" cy="2891117"/>
          </a:xfrm>
          <a:prstGeom prst="rect">
            <a:avLst/>
          </a:prstGeom>
        </p:spPr>
        <p:txBody>
          <a:bodyPr vert="horz" lIns="365645" tIns="182823" rIns="365645" bIns="182823" rtlCol="0" anchor="ctr">
            <a:normAutofit/>
          </a:bodyPr>
          <a:lstStyle>
            <a:lvl1pPr algn="ctr" defTabSz="4179759" rtl="0" eaLnBrk="1" latinLnBrk="0" hangingPunct="1">
              <a:spcBef>
                <a:spcPct val="0"/>
              </a:spcBef>
              <a:buNone/>
              <a:defRPr sz="20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/>
              <a:t>Achal Neupane</a:t>
            </a:r>
            <a:r>
              <a:rPr lang="en-US" sz="4700" baseline="30000" dirty="0"/>
              <a:t>1</a:t>
            </a:r>
            <a:r>
              <a:rPr lang="en-US" sz="4700" dirty="0"/>
              <a:t>, </a:t>
            </a:r>
            <a:r>
              <a:rPr lang="en-US" sz="4700" dirty="0" err="1"/>
              <a:t>Seong-il</a:t>
            </a:r>
            <a:r>
              <a:rPr lang="en-US" sz="4700" dirty="0"/>
              <a:t> Eyun</a:t>
            </a:r>
            <a:r>
              <a:rPr lang="en-US" sz="4700" baseline="30000" dirty="0"/>
              <a:t>1</a:t>
            </a:r>
            <a:r>
              <a:rPr lang="en-US" sz="4700" dirty="0"/>
              <a:t>, </a:t>
            </a:r>
            <a:r>
              <a:rPr lang="en-US" sz="4700" dirty="0" err="1"/>
              <a:t>Haichuan</a:t>
            </a:r>
            <a:r>
              <a:rPr lang="en-US" sz="4700" dirty="0"/>
              <a:t> Wang</a:t>
            </a:r>
            <a:r>
              <a:rPr lang="en-US" sz="4700" baseline="30000" dirty="0"/>
              <a:t>2</a:t>
            </a:r>
            <a:r>
              <a:rPr lang="en-US" sz="4700" dirty="0"/>
              <a:t>, Blair D. Siegfried</a:t>
            </a:r>
            <a:r>
              <a:rPr lang="en-US" sz="4700" baseline="30000" dirty="0"/>
              <a:t>2</a:t>
            </a:r>
            <a:r>
              <a:rPr lang="en-US" sz="4700" dirty="0"/>
              <a:t>, and Etsuko N. Moriyama</a:t>
            </a:r>
            <a:r>
              <a:rPr lang="en-US" sz="4700" baseline="30000" dirty="0"/>
              <a:t>1,3</a:t>
            </a:r>
            <a:r>
              <a:rPr lang="en-US" sz="4700" dirty="0"/>
              <a:t/>
            </a:r>
            <a:br>
              <a:rPr lang="en-US" sz="4700" dirty="0"/>
            </a:br>
            <a:r>
              <a:rPr lang="en-US" sz="4700" baseline="30000" dirty="0"/>
              <a:t>1</a:t>
            </a:r>
            <a:r>
              <a:rPr lang="en-US" sz="4700" dirty="0"/>
              <a:t>School of Biological Sciences, </a:t>
            </a:r>
            <a:r>
              <a:rPr lang="en-US" sz="4700" baseline="30000" dirty="0"/>
              <a:t>2</a:t>
            </a:r>
            <a:r>
              <a:rPr lang="en-US" sz="4700" dirty="0"/>
              <a:t>Department of Entomology, and </a:t>
            </a:r>
            <a:r>
              <a:rPr lang="en-US" sz="4700" baseline="30000" dirty="0"/>
              <a:t>3</a:t>
            </a:r>
            <a:r>
              <a:rPr lang="en-US" sz="4700" dirty="0"/>
              <a:t>Center for Plant Science Innovation, University of Nebraska-Lincoln, Lincoln, NE 68588, USA</a:t>
            </a:r>
          </a:p>
        </p:txBody>
      </p:sp>
      <p:pic>
        <p:nvPicPr>
          <p:cNvPr id="1038" name="Picture 14" descr="C:\Users\mountain\Desktop\journal.pone.0094052.t001.tif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85800" y="22555200"/>
            <a:ext cx="11201400" cy="3352800"/>
          </a:xfrm>
          <a:prstGeom prst="rect">
            <a:avLst/>
          </a:prstGeom>
          <a:noFill/>
        </p:spPr>
      </p:pic>
      <p:sp>
        <p:nvSpPr>
          <p:cNvPr id="61" name="TextBox 60"/>
          <p:cNvSpPr txBox="1"/>
          <p:nvPr/>
        </p:nvSpPr>
        <p:spPr>
          <a:xfrm>
            <a:off x="24536400" y="10885944"/>
            <a:ext cx="10668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Figure </a:t>
            </a:r>
            <a:r>
              <a:rPr lang="en-US" sz="2400" b="1" dirty="0" smtClean="0"/>
              <a:t>3. </a:t>
            </a:r>
            <a:r>
              <a:rPr lang="en-US" sz="2400" b="1" dirty="0" smtClean="0"/>
              <a:t>Alignment of the WCR </a:t>
            </a:r>
            <a:r>
              <a:rPr lang="en-US" sz="2400" b="1" dirty="0" err="1" smtClean="0"/>
              <a:t>contig</a:t>
            </a:r>
            <a:r>
              <a:rPr lang="en-US" sz="2400" b="1" dirty="0" smtClean="0"/>
              <a:t> sequence corresponding to the </a:t>
            </a:r>
            <a:r>
              <a:rPr lang="en-US" sz="2400" b="1" dirty="0" smtClean="0"/>
              <a:t>Gr3 </a:t>
            </a:r>
            <a:r>
              <a:rPr lang="en-US" sz="2400" b="1" dirty="0" smtClean="0"/>
              <a:t>(CO</a:t>
            </a:r>
            <a:r>
              <a:rPr lang="en-US" sz="2400" b="1" baseline="-25000" dirty="0" smtClean="0"/>
              <a:t>2</a:t>
            </a:r>
            <a:r>
              <a:rPr lang="en-US" sz="2400" b="1" dirty="0" smtClean="0"/>
              <a:t> receptor) gene against the scaffold sequences from the draft genome as well as the </a:t>
            </a:r>
            <a:r>
              <a:rPr lang="en-US" sz="2400" b="1" i="1" dirty="0" smtClean="0"/>
              <a:t>T. </a:t>
            </a:r>
            <a:r>
              <a:rPr lang="en-US" sz="2400" b="1" i="1" dirty="0" err="1" smtClean="0"/>
              <a:t>castaneum</a:t>
            </a:r>
            <a:r>
              <a:rPr lang="en-US" sz="2400" b="1" dirty="0" smtClean="0"/>
              <a:t> gene (Acc#NP_001107764.1). </a:t>
            </a:r>
            <a:endParaRPr lang="en-US" sz="2400" dirty="0" smtClean="0"/>
          </a:p>
          <a:p>
            <a:r>
              <a:rPr lang="en-US" sz="1200" dirty="0" smtClean="0"/>
              <a:t> </a:t>
            </a:r>
          </a:p>
          <a:p>
            <a:endParaRPr lang="en-US" sz="1200" dirty="0"/>
          </a:p>
        </p:txBody>
      </p:sp>
      <p:pic>
        <p:nvPicPr>
          <p:cNvPr id="1052" name="Picture 28" descr="C:\Users\mountain\Desktop\tiff files\WCR_Gr3_gene_structure Final3poster-01.tif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4623054" y="5943600"/>
            <a:ext cx="11648146" cy="2857499"/>
          </a:xfrm>
          <a:prstGeom prst="rect">
            <a:avLst/>
          </a:prstGeom>
          <a:noFill/>
        </p:spPr>
      </p:pic>
      <p:pic>
        <p:nvPicPr>
          <p:cNvPr id="1053" name="Picture 29" descr="C:\Users\mountain\Desktop\tiff files\WCR_TC_GR3Protein-01.tif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4649112" y="8915400"/>
            <a:ext cx="9183688" cy="2008188"/>
          </a:xfrm>
          <a:prstGeom prst="rect">
            <a:avLst/>
          </a:prstGeom>
          <a:noFill/>
        </p:spPr>
      </p:pic>
      <p:pic>
        <p:nvPicPr>
          <p:cNvPr id="1054" name="Picture 30" descr="C:\Users\mountain\Desktop\tiff files\Wcr_GABA_DNAalignment Final2-01.tif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4612600" y="11985450"/>
            <a:ext cx="9264650" cy="3330750"/>
          </a:xfrm>
          <a:prstGeom prst="rect">
            <a:avLst/>
          </a:prstGeom>
          <a:noFill/>
        </p:spPr>
      </p:pic>
      <p:pic>
        <p:nvPicPr>
          <p:cNvPr id="1055" name="Picture 31" descr="C:\Users\mountain\Desktop\tiff files\GABA_WCRproteinAifileFINAL2-01.tif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4649112" y="15518860"/>
            <a:ext cx="8955088" cy="1321340"/>
          </a:xfrm>
          <a:prstGeom prst="rect">
            <a:avLst/>
          </a:prstGeom>
          <a:noFill/>
        </p:spPr>
      </p:pic>
      <p:sp>
        <p:nvSpPr>
          <p:cNvPr id="66" name="TextBox 65"/>
          <p:cNvSpPr txBox="1"/>
          <p:nvPr/>
        </p:nvSpPr>
        <p:spPr>
          <a:xfrm>
            <a:off x="24536400" y="16916400"/>
            <a:ext cx="10668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Figure 4</a:t>
            </a:r>
            <a:r>
              <a:rPr lang="en-US" sz="2400" b="1" dirty="0" smtClean="0"/>
              <a:t>. </a:t>
            </a:r>
            <a:r>
              <a:rPr lang="en-US" sz="2400" b="1" dirty="0" smtClean="0"/>
              <a:t>Alignment of the WCR </a:t>
            </a:r>
            <a:r>
              <a:rPr lang="en-US" sz="2400" b="1" dirty="0" err="1" smtClean="0"/>
              <a:t>contig</a:t>
            </a:r>
            <a:r>
              <a:rPr lang="en-US" sz="2400" b="1" dirty="0" smtClean="0"/>
              <a:t> sequence corresponding </a:t>
            </a:r>
            <a:r>
              <a:rPr lang="en-US" sz="2400" b="1" dirty="0" smtClean="0"/>
              <a:t>to </a:t>
            </a:r>
            <a:r>
              <a:rPr lang="en-US" sz="2400" b="1" dirty="0" smtClean="0"/>
              <a:t>GABA</a:t>
            </a:r>
            <a:r>
              <a:rPr lang="en-US" sz="1600" b="1" dirty="0" smtClean="0"/>
              <a:t>A</a:t>
            </a:r>
            <a:r>
              <a:rPr lang="en-US" sz="2400" b="1" dirty="0" smtClean="0"/>
              <a:t> receptor </a:t>
            </a:r>
            <a:r>
              <a:rPr lang="en-US" sz="2400" b="1" dirty="0" smtClean="0"/>
              <a:t>gene against the scaffold sequences from the draft genome as well as the </a:t>
            </a:r>
            <a:r>
              <a:rPr lang="en-US" sz="2400" b="1" i="1" dirty="0" smtClean="0"/>
              <a:t>T. </a:t>
            </a:r>
            <a:r>
              <a:rPr lang="en-US" sz="2400" b="1" i="1" dirty="0" err="1" smtClean="0"/>
              <a:t>castaneum</a:t>
            </a:r>
            <a:r>
              <a:rPr lang="en-US" sz="2400" b="1" dirty="0" smtClean="0"/>
              <a:t> gene (Acc# NP_001107764.1). </a:t>
            </a:r>
            <a:endParaRPr lang="en-US" sz="2400" dirty="0" smtClean="0"/>
          </a:p>
          <a:p>
            <a:r>
              <a:rPr lang="en-US" sz="1200" dirty="0" smtClean="0"/>
              <a:t> </a:t>
            </a:r>
          </a:p>
          <a:p>
            <a:endParaRPr lang="en-US" sz="1200" dirty="0"/>
          </a:p>
        </p:txBody>
      </p:sp>
      <p:sp>
        <p:nvSpPr>
          <p:cNvPr id="17" name="Rectangle 16"/>
          <p:cNvSpPr/>
          <p:nvPr/>
        </p:nvSpPr>
        <p:spPr>
          <a:xfrm>
            <a:off x="533400" y="10210800"/>
            <a:ext cx="11734800" cy="11145339"/>
          </a:xfrm>
          <a:prstGeom prst="rect">
            <a:avLst/>
          </a:prstGeom>
        </p:spPr>
        <p:txBody>
          <a:bodyPr wrap="square" lIns="79993" tIns="39995" rIns="79993" bIns="39995">
            <a:spAutoFit/>
          </a:bodyPr>
          <a:lstStyle/>
          <a:p>
            <a:pPr algn="ctr"/>
            <a:r>
              <a:rPr lang="en-US" sz="4700" b="1" dirty="0" smtClean="0">
                <a:solidFill>
                  <a:srgbClr val="002060"/>
                </a:solidFill>
              </a:rPr>
              <a:t>Methods</a:t>
            </a:r>
            <a:endParaRPr lang="en-US" sz="3200" dirty="0" smtClean="0"/>
          </a:p>
          <a:p>
            <a:pPr lvl="0">
              <a:buFont typeface="Wingdings" pitchFamily="2" charset="2"/>
              <a:buChar char="q"/>
            </a:pPr>
            <a:r>
              <a:rPr lang="en-US" sz="3200" dirty="0" smtClean="0"/>
              <a:t>Using </a:t>
            </a:r>
            <a:r>
              <a:rPr lang="en-US" sz="3200" dirty="0" err="1" smtClean="0"/>
              <a:t>Illumina</a:t>
            </a:r>
            <a:r>
              <a:rPr lang="en-US" sz="3200" dirty="0" smtClean="0"/>
              <a:t> paired-end as well as 454 Titanium sequencing technologies, in total ~700gigabases were sequenced from </a:t>
            </a:r>
            <a:r>
              <a:rPr lang="en-US" sz="3200" dirty="0" err="1" smtClean="0"/>
              <a:t>cDNA</a:t>
            </a:r>
            <a:r>
              <a:rPr lang="en-US" sz="3200" dirty="0" smtClean="0"/>
              <a:t> prepared from eggs (15,162,017 </a:t>
            </a:r>
            <a:r>
              <a:rPr lang="en-US" sz="3200" dirty="0" err="1" smtClean="0"/>
              <a:t>Illumina</a:t>
            </a:r>
            <a:r>
              <a:rPr lang="en-US" sz="3200" dirty="0" smtClean="0"/>
              <a:t> reads), neonates (721,697,288 </a:t>
            </a:r>
            <a:r>
              <a:rPr lang="en-US" sz="3200" dirty="0" err="1" smtClean="0"/>
              <a:t>Illumina</a:t>
            </a:r>
            <a:r>
              <a:rPr lang="en-US" sz="3200" dirty="0" smtClean="0"/>
              <a:t> reads), </a:t>
            </a:r>
            <a:r>
              <a:rPr lang="en-US" sz="3200" dirty="0" err="1" smtClean="0"/>
              <a:t>midguts</a:t>
            </a:r>
            <a:r>
              <a:rPr lang="en-US" sz="3200" dirty="0" smtClean="0"/>
              <a:t> of third </a:t>
            </a:r>
            <a:r>
              <a:rPr lang="en-US" sz="3200" dirty="0" err="1" smtClean="0"/>
              <a:t>instar</a:t>
            </a:r>
            <a:r>
              <a:rPr lang="en-US" sz="3200" dirty="0" smtClean="0"/>
              <a:t> larvae (44,852,488 </a:t>
            </a:r>
            <a:r>
              <a:rPr lang="en-US" sz="3200" dirty="0" err="1" smtClean="0"/>
              <a:t>Illumina</a:t>
            </a:r>
            <a:r>
              <a:rPr lang="en-US" sz="3200" dirty="0" smtClean="0"/>
              <a:t> reads and 414,742 454 reads).</a:t>
            </a:r>
          </a:p>
          <a:p>
            <a:pPr lvl="0">
              <a:buFont typeface="Wingdings" pitchFamily="2" charset="2"/>
              <a:buChar char="q"/>
            </a:pPr>
            <a:r>
              <a:rPr lang="en-US" sz="3200" i="1" dirty="0" smtClean="0"/>
              <a:t>de novo</a:t>
            </a:r>
            <a:r>
              <a:rPr lang="en-US" sz="3200" dirty="0" smtClean="0"/>
              <a:t> assembly was performed using four different short read assemblers: </a:t>
            </a:r>
            <a:r>
              <a:rPr lang="en-US" sz="3200" dirty="0" err="1" smtClean="0"/>
              <a:t>Newbler</a:t>
            </a:r>
            <a:r>
              <a:rPr lang="en-US" sz="3200" dirty="0" smtClean="0"/>
              <a:t> (v2.5), Mira (v3.4.0), Velvet/Oasis (v1.2.03), and Trinity (</a:t>
            </a:r>
            <a:r>
              <a:rPr lang="en-US" sz="3200" dirty="0" err="1" smtClean="0"/>
              <a:t>rel</a:t>
            </a:r>
            <a:r>
              <a:rPr lang="en-US" sz="3200" dirty="0" smtClean="0"/>
              <a:t> 2013-02-25).</a:t>
            </a:r>
          </a:p>
          <a:p>
            <a:pPr lvl="0">
              <a:buFont typeface="Wingdings" pitchFamily="2" charset="2"/>
              <a:buChar char="q"/>
            </a:pPr>
            <a:r>
              <a:rPr lang="en-US" sz="3200" dirty="0" smtClean="0"/>
              <a:t>Hybrid assembly using both </a:t>
            </a:r>
            <a:r>
              <a:rPr lang="en-US" sz="3200" dirty="0" err="1" smtClean="0"/>
              <a:t>Illumina</a:t>
            </a:r>
            <a:r>
              <a:rPr lang="en-US" sz="3200" dirty="0" smtClean="0"/>
              <a:t> and 454 reads was also performed.</a:t>
            </a:r>
          </a:p>
          <a:p>
            <a:pPr lvl="0">
              <a:buFont typeface="Wingdings" pitchFamily="2" charset="2"/>
              <a:buChar char="q"/>
            </a:pPr>
            <a:r>
              <a:rPr lang="en-US" sz="3200" dirty="0" smtClean="0"/>
              <a:t>The Trinity assembly using the pooled </a:t>
            </a:r>
            <a:r>
              <a:rPr lang="en-US" sz="3200" dirty="0" err="1" smtClean="0"/>
              <a:t>Illumina</a:t>
            </a:r>
            <a:r>
              <a:rPr lang="en-US" sz="3200" dirty="0" smtClean="0"/>
              <a:t> datasets had the longest average length of </a:t>
            </a:r>
            <a:r>
              <a:rPr lang="en-US" sz="3200" dirty="0" err="1" smtClean="0"/>
              <a:t>contigs</a:t>
            </a:r>
            <a:r>
              <a:rPr lang="en-US" sz="3200" dirty="0" smtClean="0"/>
              <a:t> and N50, and the most hit against the known protein sequences. We chose this assembly as the most inclusive combined WCR </a:t>
            </a:r>
            <a:r>
              <a:rPr lang="en-US" sz="3200" dirty="0" err="1" smtClean="0"/>
              <a:t>transcriptome</a:t>
            </a:r>
            <a:r>
              <a:rPr lang="en-US" sz="3200" dirty="0" smtClean="0"/>
              <a:t>. Table 1 summarizes the assembly statistics. </a:t>
            </a:r>
          </a:p>
          <a:p>
            <a:pPr lvl="0"/>
            <a:r>
              <a:rPr lang="en-US" sz="3200" dirty="0" smtClean="0"/>
              <a:t>In order to search the gamma-</a:t>
            </a:r>
            <a:r>
              <a:rPr lang="en-US" sz="3200" dirty="0" err="1" smtClean="0"/>
              <a:t>aminobutyric</a:t>
            </a:r>
            <a:r>
              <a:rPr lang="en-US" sz="3200" dirty="0" smtClean="0"/>
              <a:t> acid type A (GABA</a:t>
            </a:r>
            <a:r>
              <a:rPr lang="en-US" sz="3200" baseline="-25000" dirty="0" smtClean="0"/>
              <a:t>A</a:t>
            </a:r>
            <a:r>
              <a:rPr lang="en-US" sz="3200" dirty="0" smtClean="0"/>
              <a:t>) receptor and gustatory receptors from the WCR </a:t>
            </a:r>
            <a:r>
              <a:rPr lang="en-US" sz="3200" dirty="0" err="1" smtClean="0"/>
              <a:t>transcriptome</a:t>
            </a:r>
            <a:r>
              <a:rPr lang="en-US" sz="3200" dirty="0" smtClean="0"/>
              <a:t>, their sequences from </a:t>
            </a:r>
            <a:r>
              <a:rPr lang="en-US" sz="3200" i="1" dirty="0" smtClean="0"/>
              <a:t>Drosophila</a:t>
            </a:r>
            <a:r>
              <a:rPr lang="en-US" sz="3200" dirty="0" smtClean="0"/>
              <a:t> </a:t>
            </a:r>
            <a:r>
              <a:rPr lang="en-US" sz="3200" i="1" dirty="0" err="1" smtClean="0"/>
              <a:t>melanogaster</a:t>
            </a:r>
            <a:r>
              <a:rPr lang="en-US" sz="3200" i="1" dirty="0" smtClean="0"/>
              <a:t> </a:t>
            </a:r>
            <a:r>
              <a:rPr lang="en-US" sz="3200" dirty="0" smtClean="0"/>
              <a:t>(Robertson et al., 2003) </a:t>
            </a:r>
            <a:r>
              <a:rPr lang="en-US" sz="3200" dirty="0" smtClean="0"/>
              <a:t>and </a:t>
            </a:r>
            <a:r>
              <a:rPr lang="en-US" sz="3200" i="1" dirty="0" err="1" smtClean="0"/>
              <a:t>Tribolium</a:t>
            </a:r>
            <a:r>
              <a:rPr lang="en-US" sz="3200" dirty="0" smtClean="0"/>
              <a:t> </a:t>
            </a:r>
            <a:r>
              <a:rPr lang="en-US" sz="3200" i="1" dirty="0" err="1" smtClean="0"/>
              <a:t>castaneum</a:t>
            </a:r>
            <a:r>
              <a:rPr lang="en-US" sz="3200" i="1" dirty="0" smtClean="0"/>
              <a:t> </a:t>
            </a:r>
            <a:r>
              <a:rPr lang="en-US" sz="3200" dirty="0" smtClean="0"/>
              <a:t>(</a:t>
            </a:r>
            <a:r>
              <a:rPr lang="en-US" sz="3200" dirty="0" err="1" smtClean="0"/>
              <a:t>Tribolium</a:t>
            </a:r>
            <a:r>
              <a:rPr lang="en-US" sz="3200" dirty="0" smtClean="0"/>
              <a:t> Genome Sequencing et al., 2008) </a:t>
            </a:r>
            <a:r>
              <a:rPr lang="en-US" sz="3200" dirty="0" smtClean="0"/>
              <a:t>were used as queries with NCBI BLAST (</a:t>
            </a:r>
            <a:r>
              <a:rPr lang="en-US" sz="3200" dirty="0" err="1" smtClean="0"/>
              <a:t>tblastn</a:t>
            </a:r>
            <a:r>
              <a:rPr lang="en-US" sz="3200" dirty="0" smtClean="0"/>
              <a:t>, ver. 2.2.29</a:t>
            </a:r>
            <a:r>
              <a:rPr lang="en-US" sz="3200" dirty="0" smtClean="0"/>
              <a:t>+) (</a:t>
            </a:r>
            <a:r>
              <a:rPr lang="en-US" sz="3200" dirty="0" err="1" smtClean="0"/>
              <a:t>Altschul</a:t>
            </a:r>
            <a:r>
              <a:rPr lang="en-US" sz="3200" dirty="0" smtClean="0"/>
              <a:t> et al., 1997).</a:t>
            </a:r>
            <a:endParaRPr lang="en-US" sz="3200" dirty="0" smtClean="0"/>
          </a:p>
        </p:txBody>
      </p:sp>
      <p:grpSp>
        <p:nvGrpSpPr>
          <p:cNvPr id="72" name="Group 71"/>
          <p:cNvGrpSpPr/>
          <p:nvPr/>
        </p:nvGrpSpPr>
        <p:grpSpPr>
          <a:xfrm>
            <a:off x="12649200" y="12801600"/>
            <a:ext cx="11963400" cy="13925729"/>
            <a:chOff x="12649200" y="12496800"/>
            <a:chExt cx="11963400" cy="13925729"/>
          </a:xfrm>
        </p:grpSpPr>
        <p:grpSp>
          <p:nvGrpSpPr>
            <p:cNvPr id="56" name="Group 55"/>
            <p:cNvGrpSpPr/>
            <p:nvPr/>
          </p:nvGrpSpPr>
          <p:grpSpPr>
            <a:xfrm>
              <a:off x="12649200" y="12496800"/>
              <a:ext cx="11318568" cy="6990566"/>
              <a:chOff x="12608232" y="14105166"/>
              <a:chExt cx="11318568" cy="6990566"/>
            </a:xfrm>
          </p:grpSpPr>
          <p:grpSp>
            <p:nvGrpSpPr>
              <p:cNvPr id="55" name="Group 54"/>
              <p:cNvGrpSpPr/>
              <p:nvPr/>
            </p:nvGrpSpPr>
            <p:grpSpPr>
              <a:xfrm>
                <a:off x="12608232" y="14105166"/>
                <a:ext cx="8803968" cy="3974872"/>
                <a:chOff x="12608232" y="14105166"/>
                <a:chExt cx="8803968" cy="3974872"/>
              </a:xfrm>
            </p:grpSpPr>
            <p:pic>
              <p:nvPicPr>
                <p:cNvPr id="1042" name="Picture 18" descr="C:\Users\mountain\Desktop\tiff files\Wcr_Gr1_alignment Final1-01.tif"/>
                <p:cNvPicPr>
                  <a:picLocks noChangeAspect="1" noChangeArrowheads="1"/>
                </p:cNvPicPr>
                <p:nvPr/>
              </p:nvPicPr>
              <p:blipFill>
                <a:blip r:embed="rId9" cstate="print"/>
                <a:srcRect/>
                <a:stretch>
                  <a:fillRect/>
                </a:stretch>
              </p:blipFill>
              <p:spPr bwMode="auto">
                <a:xfrm>
                  <a:off x="12608232" y="14105166"/>
                  <a:ext cx="8803968" cy="2506434"/>
                </a:xfrm>
                <a:prstGeom prst="rect">
                  <a:avLst/>
                </a:prstGeom>
                <a:noFill/>
              </p:spPr>
            </p:pic>
            <p:pic>
              <p:nvPicPr>
                <p:cNvPr id="1043" name="Picture 19" descr="C:\Users\mountain\Desktop\tiff files\Gr1_WCR_triboliumproteinAifile-01.tif"/>
                <p:cNvPicPr>
                  <a:picLocks noChangeAspect="1" noChangeArrowheads="1"/>
                </p:cNvPicPr>
                <p:nvPr/>
              </p:nvPicPr>
              <p:blipFill>
                <a:blip r:embed="rId10" cstate="print"/>
                <a:srcRect/>
                <a:stretch>
                  <a:fillRect/>
                </a:stretch>
              </p:blipFill>
              <p:spPr bwMode="auto">
                <a:xfrm>
                  <a:off x="12719050" y="16611600"/>
                  <a:ext cx="8616950" cy="1468438"/>
                </a:xfrm>
                <a:prstGeom prst="rect">
                  <a:avLst/>
                </a:prstGeom>
                <a:noFill/>
              </p:spPr>
            </p:pic>
          </p:grpSp>
          <p:sp>
            <p:nvSpPr>
              <p:cNvPr id="53" name="TextBox 52"/>
              <p:cNvSpPr txBox="1"/>
              <p:nvPr/>
            </p:nvSpPr>
            <p:spPr>
              <a:xfrm>
                <a:off x="12725400" y="18048744"/>
                <a:ext cx="11201400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 smtClean="0"/>
                  <a:t>Figure 1. Alignment of the WCR </a:t>
                </a:r>
                <a:r>
                  <a:rPr lang="en-US" sz="2400" b="1" dirty="0" err="1" smtClean="0"/>
                  <a:t>contig</a:t>
                </a:r>
                <a:r>
                  <a:rPr lang="en-US" sz="2400" b="1" dirty="0" smtClean="0"/>
                  <a:t> sequence corresponding to the Gr1 (CO</a:t>
                </a:r>
                <a:r>
                  <a:rPr lang="en-US" sz="2400" b="1" baseline="-25000" dirty="0" smtClean="0"/>
                  <a:t>2</a:t>
                </a:r>
                <a:r>
                  <a:rPr lang="en-US" sz="2400" b="1" dirty="0" smtClean="0"/>
                  <a:t> receptor) gene against the scaffold sequences from the draft genome as well as the </a:t>
                </a:r>
                <a:r>
                  <a:rPr lang="en-US" sz="2400" b="1" i="1" dirty="0" smtClean="0"/>
                  <a:t>T. </a:t>
                </a:r>
                <a:r>
                  <a:rPr lang="en-US" sz="2400" b="1" i="1" dirty="0" err="1" smtClean="0"/>
                  <a:t>castaneum</a:t>
                </a:r>
                <a:r>
                  <a:rPr lang="en-US" sz="2400" b="1" dirty="0" smtClean="0"/>
                  <a:t> gene (</a:t>
                </a:r>
                <a:r>
                  <a:rPr lang="en-US" sz="2400" b="1" dirty="0" smtClean="0"/>
                  <a:t>Acc#XP_973273.1). </a:t>
                </a:r>
                <a:r>
                  <a:rPr lang="en-US" sz="2400" b="1" dirty="0" smtClean="0"/>
                  <a:t>The </a:t>
                </a:r>
                <a:r>
                  <a:rPr lang="en-US" sz="2400" b="1" dirty="0" err="1" smtClean="0"/>
                  <a:t>intron</a:t>
                </a:r>
                <a:r>
                  <a:rPr lang="en-US" sz="2400" b="1" dirty="0" smtClean="0"/>
                  <a:t> boundaries are indicated by the red bars with the </a:t>
                </a:r>
                <a:r>
                  <a:rPr lang="en-US" sz="2400" b="1" dirty="0" err="1" smtClean="0"/>
                  <a:t>intron</a:t>
                </a:r>
                <a:r>
                  <a:rPr lang="en-US" sz="2400" b="1" dirty="0" smtClean="0"/>
                  <a:t> lengths.  </a:t>
                </a:r>
                <a:r>
                  <a:rPr lang="en-US" sz="2400" b="1" dirty="0" smtClean="0"/>
                  <a:t>The coding region in the </a:t>
                </a:r>
                <a:r>
                  <a:rPr lang="en-US" sz="2400" b="1" dirty="0" err="1" smtClean="0"/>
                  <a:t>contig</a:t>
                </a:r>
                <a:r>
                  <a:rPr lang="en-US" sz="2400" b="1" dirty="0" smtClean="0"/>
                  <a:t> is indicated by the region between the *. The unaligned </a:t>
                </a:r>
                <a:r>
                  <a:rPr lang="en-US" sz="2400" b="1" dirty="0" smtClean="0"/>
                  <a:t>regions of scaffolds are indicated by dotted blue lines. Polymorphic sites found between the </a:t>
                </a:r>
                <a:r>
                  <a:rPr lang="en-US" sz="2400" b="1" dirty="0" err="1" smtClean="0"/>
                  <a:t>contig</a:t>
                </a:r>
                <a:r>
                  <a:rPr lang="en-US" sz="2400" b="1" dirty="0" smtClean="0"/>
                  <a:t> and the genomic sequences are also indicated. </a:t>
                </a:r>
                <a:endParaRPr lang="en-US" sz="2400" dirty="0" smtClean="0"/>
              </a:p>
              <a:p>
                <a:r>
                  <a:rPr lang="en-US" sz="1200" dirty="0" smtClean="0"/>
                  <a:t> </a:t>
                </a:r>
              </a:p>
              <a:p>
                <a:endParaRPr lang="en-US" sz="1200" dirty="0"/>
              </a:p>
            </p:txBody>
          </p:sp>
        </p:grpSp>
        <p:pic>
          <p:nvPicPr>
            <p:cNvPr id="1049" name="Picture 25" descr="C:\Users\mountain\Desktop\tiff files\WCR_TcGr2protein-01.tif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12649200" y="22631400"/>
              <a:ext cx="9120187" cy="2312987"/>
            </a:xfrm>
            <a:prstGeom prst="rect">
              <a:avLst/>
            </a:prstGeom>
            <a:noFill/>
          </p:spPr>
        </p:pic>
        <p:pic>
          <p:nvPicPr>
            <p:cNvPr id="1051" name="Picture 27" descr="C:\Users\mountain\Desktop\tiff files\WCR_Gr2_gene_structure Final-01.tif"/>
            <p:cNvPicPr>
              <a:picLocks noChangeAspect="1" noChangeArrowheads="1"/>
            </p:cNvPicPr>
            <p:nvPr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12649200" y="19006868"/>
              <a:ext cx="10972800" cy="3395932"/>
            </a:xfrm>
            <a:prstGeom prst="rect">
              <a:avLst/>
            </a:prstGeom>
            <a:noFill/>
          </p:spPr>
        </p:pic>
        <p:sp>
          <p:nvSpPr>
            <p:cNvPr id="67" name="TextBox 66"/>
            <p:cNvSpPr txBox="1"/>
            <p:nvPr/>
          </p:nvSpPr>
          <p:spPr>
            <a:xfrm>
              <a:off x="12801600" y="25222200"/>
              <a:ext cx="118110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Figure </a:t>
              </a:r>
              <a:r>
                <a:rPr lang="en-US" sz="2400" b="1" dirty="0" smtClean="0"/>
                <a:t>2. </a:t>
              </a:r>
              <a:r>
                <a:rPr lang="en-US" sz="2400" b="1" dirty="0" smtClean="0"/>
                <a:t>Alignment of the WCR </a:t>
              </a:r>
              <a:r>
                <a:rPr lang="en-US" sz="2400" b="1" dirty="0" err="1" smtClean="0"/>
                <a:t>contig</a:t>
              </a:r>
              <a:r>
                <a:rPr lang="en-US" sz="2400" b="1" dirty="0" smtClean="0"/>
                <a:t> sequence corresponding to the </a:t>
              </a:r>
              <a:r>
                <a:rPr lang="en-US" sz="2400" b="1" dirty="0" smtClean="0"/>
                <a:t>Gr2 </a:t>
              </a:r>
              <a:r>
                <a:rPr lang="en-US" sz="2400" b="1" dirty="0" smtClean="0"/>
                <a:t>(CO</a:t>
              </a:r>
              <a:r>
                <a:rPr lang="en-US" sz="2400" b="1" baseline="-25000" dirty="0" smtClean="0"/>
                <a:t>2</a:t>
              </a:r>
              <a:r>
                <a:rPr lang="en-US" sz="2400" b="1" dirty="0" smtClean="0"/>
                <a:t> receptor) gene against the scaffold sequences from the draft genome as well as the </a:t>
              </a:r>
              <a:r>
                <a:rPr lang="en-US" sz="2400" b="1" i="1" dirty="0" smtClean="0"/>
                <a:t>T. </a:t>
              </a:r>
              <a:r>
                <a:rPr lang="en-US" sz="2400" b="1" i="1" dirty="0" err="1" smtClean="0"/>
                <a:t>castaneum</a:t>
              </a:r>
              <a:r>
                <a:rPr lang="en-US" sz="2400" b="1" dirty="0" smtClean="0"/>
                <a:t> gene (Acc# </a:t>
              </a:r>
              <a:r>
                <a:rPr lang="en-US" sz="2400" b="1" dirty="0" smtClean="0"/>
                <a:t>EFA02924.1). </a:t>
              </a:r>
              <a:endParaRPr lang="en-US" sz="1200" dirty="0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24612600" y="18211800"/>
            <a:ext cx="11582399" cy="4743586"/>
          </a:xfrm>
          <a:prstGeom prst="rect">
            <a:avLst/>
          </a:prstGeom>
          <a:noFill/>
        </p:spPr>
        <p:txBody>
          <a:bodyPr wrap="square" lIns="79993" tIns="39995" rIns="79993" bIns="39995" rtlCol="0">
            <a:spAutoFit/>
          </a:bodyPr>
          <a:lstStyle/>
          <a:p>
            <a:pPr marL="299967" indent="-299967" algn="ctr"/>
            <a:r>
              <a:rPr lang="en-US" sz="4700" b="1" dirty="0" smtClean="0">
                <a:solidFill>
                  <a:srgbClr val="002060"/>
                </a:solidFill>
              </a:rPr>
              <a:t>Acknowledgements</a:t>
            </a:r>
          </a:p>
          <a:p>
            <a:r>
              <a:rPr lang="en-US" sz="3200" dirty="0" smtClean="0"/>
              <a:t> We would like to thank Drs. Kim Walden and Hugh M. Robertson (University of Illinois at Urbana-Champaign, USA) for letting us use the draft genome sequence of </a:t>
            </a:r>
            <a:r>
              <a:rPr lang="en-US" sz="3200" i="1" dirty="0" smtClean="0"/>
              <a:t>D. v. </a:t>
            </a:r>
            <a:r>
              <a:rPr lang="en-US" sz="3200" i="1" dirty="0" err="1" smtClean="0"/>
              <a:t>virgifera</a:t>
            </a:r>
            <a:r>
              <a:rPr lang="en-US" sz="3200" i="1" dirty="0" smtClean="0"/>
              <a:t>.</a:t>
            </a:r>
            <a:r>
              <a:rPr lang="en-US" sz="3200" dirty="0" smtClean="0"/>
              <a:t> This project was supported by funds provided by the Consortium for Plant Biotechnology Research (Agreement GO12026-333) with matching support from Pioneer Hi-Bred International, the Nebraska Corn Board, and the School of Biological Sciences at University of Nebraska, Lincoln.</a:t>
            </a:r>
            <a:endParaRPr lang="en-US" sz="3200" dirty="0" smtClean="0"/>
          </a:p>
        </p:txBody>
      </p:sp>
      <p:sp>
        <p:nvSpPr>
          <p:cNvPr id="69" name="TextBox 68"/>
          <p:cNvSpPr txBox="1"/>
          <p:nvPr/>
        </p:nvSpPr>
        <p:spPr>
          <a:xfrm>
            <a:off x="24612600" y="22895166"/>
            <a:ext cx="11658600" cy="3851034"/>
          </a:xfrm>
          <a:prstGeom prst="rect">
            <a:avLst/>
          </a:prstGeom>
          <a:noFill/>
        </p:spPr>
        <p:txBody>
          <a:bodyPr wrap="square" lIns="79993" tIns="39995" rIns="79993" bIns="39995" rtlCol="0">
            <a:spAutoFit/>
          </a:bodyPr>
          <a:lstStyle/>
          <a:p>
            <a:pPr marL="299967" indent="-299967" algn="ctr"/>
            <a:r>
              <a:rPr lang="en-US" sz="4700" b="1" dirty="0" smtClean="0">
                <a:solidFill>
                  <a:srgbClr val="002060"/>
                </a:solidFill>
              </a:rPr>
              <a:t>References</a:t>
            </a:r>
            <a:endParaRPr lang="en-US" sz="4700" b="1" dirty="0" smtClean="0">
              <a:solidFill>
                <a:srgbClr val="002060"/>
              </a:solidFill>
            </a:endParaRPr>
          </a:p>
          <a:p>
            <a:r>
              <a:rPr lang="en-US" sz="1800" dirty="0" smtClean="0"/>
              <a:t>Robertson</a:t>
            </a:r>
            <a:r>
              <a:rPr lang="en-US" sz="1800" dirty="0" smtClean="0"/>
              <a:t>, H.M., </a:t>
            </a:r>
            <a:r>
              <a:rPr lang="en-US" sz="1800" dirty="0" err="1" smtClean="0"/>
              <a:t>Warr</a:t>
            </a:r>
            <a:r>
              <a:rPr lang="en-US" sz="1800" dirty="0" smtClean="0"/>
              <a:t>, C.G., and Carlson, J.R. (2003). Molecular evolution of the insect chemoreceptor gene </a:t>
            </a:r>
            <a:r>
              <a:rPr lang="en-US" sz="1800" dirty="0" err="1" smtClean="0"/>
              <a:t>superfamily</a:t>
            </a:r>
            <a:r>
              <a:rPr lang="en-US" sz="1800" dirty="0" smtClean="0"/>
              <a:t> in Drosophila </a:t>
            </a:r>
            <a:r>
              <a:rPr lang="en-US" sz="1800" dirty="0" err="1" smtClean="0"/>
              <a:t>melanogaster</a:t>
            </a:r>
            <a:r>
              <a:rPr lang="en-US" sz="1800" dirty="0" smtClean="0"/>
              <a:t>. Proceedings of the National Academy of Sciences of the United States of America</a:t>
            </a:r>
            <a:r>
              <a:rPr lang="en-US" sz="1800" i="1" dirty="0" smtClean="0"/>
              <a:t> 100 </a:t>
            </a:r>
            <a:r>
              <a:rPr lang="en-US" sz="1800" i="1" dirty="0" err="1" smtClean="0"/>
              <a:t>Suppl</a:t>
            </a:r>
            <a:r>
              <a:rPr lang="en-US" sz="1800" i="1" dirty="0" smtClean="0"/>
              <a:t> 2</a:t>
            </a:r>
            <a:r>
              <a:rPr lang="en-US" sz="1800" dirty="0" smtClean="0"/>
              <a:t>, 14537-14542.</a:t>
            </a:r>
          </a:p>
          <a:p>
            <a:r>
              <a:rPr lang="en-US" sz="1800" dirty="0" err="1" smtClean="0"/>
              <a:t>Tribolium</a:t>
            </a:r>
            <a:r>
              <a:rPr lang="en-US" sz="1800" dirty="0" smtClean="0"/>
              <a:t> Genome Sequencing, C., Richards, S., Gibbs, R.A., </a:t>
            </a:r>
            <a:r>
              <a:rPr lang="en-US" sz="1800" dirty="0" err="1" smtClean="0"/>
              <a:t>Weinstock</a:t>
            </a:r>
            <a:r>
              <a:rPr lang="en-US" sz="1800" dirty="0" smtClean="0"/>
              <a:t>, G.M., Brown, S.J., </a:t>
            </a:r>
            <a:r>
              <a:rPr lang="en-US" sz="1800" dirty="0" err="1" smtClean="0"/>
              <a:t>Denell</a:t>
            </a:r>
            <a:r>
              <a:rPr lang="en-US" sz="1800" dirty="0" smtClean="0"/>
              <a:t>, R., </a:t>
            </a:r>
            <a:r>
              <a:rPr lang="en-US" sz="1800" dirty="0" err="1" smtClean="0"/>
              <a:t>Beeman</a:t>
            </a:r>
            <a:r>
              <a:rPr lang="en-US" sz="1800" dirty="0" smtClean="0"/>
              <a:t>, R.W., Gibbs, R., </a:t>
            </a:r>
            <a:r>
              <a:rPr lang="en-US" sz="1800" dirty="0" err="1" smtClean="0"/>
              <a:t>Beeman</a:t>
            </a:r>
            <a:r>
              <a:rPr lang="en-US" sz="1800" dirty="0" smtClean="0"/>
              <a:t>, R.W., Brown, S.J.</a:t>
            </a:r>
            <a:r>
              <a:rPr lang="en-US" sz="1800" i="1" dirty="0" smtClean="0"/>
              <a:t>, et al.</a:t>
            </a:r>
            <a:r>
              <a:rPr lang="en-US" sz="1800" dirty="0" smtClean="0"/>
              <a:t> (2008). The genome of the model beetle and pest </a:t>
            </a:r>
            <a:r>
              <a:rPr lang="en-US" sz="1800" dirty="0" err="1" smtClean="0"/>
              <a:t>Tribolium</a:t>
            </a:r>
            <a:r>
              <a:rPr lang="en-US" sz="1800" dirty="0" smtClean="0"/>
              <a:t> </a:t>
            </a:r>
            <a:r>
              <a:rPr lang="en-US" sz="1800" dirty="0" err="1" smtClean="0"/>
              <a:t>castaneum</a:t>
            </a:r>
            <a:r>
              <a:rPr lang="en-US" sz="1800" dirty="0" smtClean="0"/>
              <a:t>. Nature</a:t>
            </a:r>
            <a:r>
              <a:rPr lang="en-US" sz="1800" i="1" dirty="0" smtClean="0"/>
              <a:t> 452</a:t>
            </a:r>
            <a:r>
              <a:rPr lang="en-US" sz="1800" dirty="0" smtClean="0"/>
              <a:t>, 949-955</a:t>
            </a:r>
            <a:r>
              <a:rPr lang="en-US" sz="1800" dirty="0" smtClean="0"/>
              <a:t>.</a:t>
            </a:r>
          </a:p>
          <a:p>
            <a:r>
              <a:rPr lang="en-US" sz="1800" dirty="0" err="1" smtClean="0"/>
              <a:t>Altschul</a:t>
            </a:r>
            <a:r>
              <a:rPr lang="en-US" sz="1800" dirty="0" smtClean="0"/>
              <a:t>, S.F., Madden, T.L., Schaffer, A.A., Zhang, J.H., Zhang, Z., Miller, W., and </a:t>
            </a:r>
            <a:r>
              <a:rPr lang="en-US" sz="1800" dirty="0" err="1" smtClean="0"/>
              <a:t>Lipman</a:t>
            </a:r>
            <a:r>
              <a:rPr lang="en-US" sz="1800" dirty="0" smtClean="0"/>
              <a:t>, D.J. (1997). Gapped BLAST and PSI-BLAST: a new generation of protein database search programs. Nucleic Acids Research</a:t>
            </a:r>
            <a:r>
              <a:rPr lang="en-US" sz="1800" i="1" dirty="0" smtClean="0"/>
              <a:t> 25</a:t>
            </a:r>
            <a:r>
              <a:rPr lang="en-US" sz="1800" dirty="0" smtClean="0"/>
              <a:t>, 3389-3402.</a:t>
            </a:r>
          </a:p>
          <a:p>
            <a:r>
              <a:rPr lang="en-US" sz="1800" dirty="0" err="1" smtClean="0"/>
              <a:t>Eyun</a:t>
            </a:r>
            <a:r>
              <a:rPr lang="en-US" sz="1800" dirty="0" smtClean="0"/>
              <a:t>, S.I., Wang, H., </a:t>
            </a:r>
            <a:r>
              <a:rPr lang="en-US" sz="1800" dirty="0" err="1" smtClean="0"/>
              <a:t>Pauchet</a:t>
            </a:r>
            <a:r>
              <a:rPr lang="en-US" sz="1800" dirty="0" smtClean="0"/>
              <a:t>, Y., </a:t>
            </a:r>
            <a:r>
              <a:rPr lang="en-US" sz="1800" dirty="0" err="1" smtClean="0"/>
              <a:t>Ffrench</a:t>
            </a:r>
            <a:r>
              <a:rPr lang="en-US" sz="1800" dirty="0" smtClean="0"/>
              <a:t>-Constant, R.H., Benson, A.K., Valencia-Jimenez, A., Moriyama, E.N., and Siegfried, B.D. (2014). Molecular Evolution of Glycoside </a:t>
            </a:r>
            <a:r>
              <a:rPr lang="en-US" sz="1800" dirty="0" err="1" smtClean="0"/>
              <a:t>Hydrolase</a:t>
            </a:r>
            <a:r>
              <a:rPr lang="en-US" sz="1800" dirty="0" smtClean="0"/>
              <a:t> Genes in the Western Corn Rootworm (</a:t>
            </a:r>
            <a:r>
              <a:rPr lang="en-US" sz="1800" dirty="0" err="1" smtClean="0"/>
              <a:t>Diabrotica</a:t>
            </a:r>
            <a:r>
              <a:rPr lang="en-US" sz="1800" dirty="0" smtClean="0"/>
              <a:t> </a:t>
            </a:r>
            <a:r>
              <a:rPr lang="en-US" sz="1800" dirty="0" err="1" smtClean="0"/>
              <a:t>virgifera</a:t>
            </a:r>
            <a:r>
              <a:rPr lang="en-US" sz="1800" dirty="0" smtClean="0"/>
              <a:t> </a:t>
            </a:r>
            <a:r>
              <a:rPr lang="en-US" sz="1800" dirty="0" err="1" smtClean="0"/>
              <a:t>virgifera</a:t>
            </a:r>
            <a:r>
              <a:rPr lang="en-US" sz="1800" dirty="0" smtClean="0"/>
              <a:t>). </a:t>
            </a:r>
            <a:r>
              <a:rPr lang="en-US" sz="1800" dirty="0" err="1" smtClean="0"/>
              <a:t>PloS</a:t>
            </a:r>
            <a:r>
              <a:rPr lang="en-US" sz="1800" dirty="0" smtClean="0"/>
              <a:t> one</a:t>
            </a:r>
            <a:r>
              <a:rPr lang="en-US" sz="1800" i="1" dirty="0" smtClean="0"/>
              <a:t> 9</a:t>
            </a:r>
            <a:r>
              <a:rPr lang="en-US" sz="1800" dirty="0" smtClean="0"/>
              <a:t>, e94052</a:t>
            </a:r>
            <a:r>
              <a:rPr lang="en-US" sz="1800" dirty="0" smtClean="0"/>
              <a:t>.</a:t>
            </a:r>
            <a:endParaRPr lang="en-US" sz="18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REMAST">
      <a:dk1>
        <a:srgbClr val="1F497D"/>
      </a:dk1>
      <a:lt1>
        <a:sysClr val="window" lastClr="FFFFFF"/>
      </a:lt1>
      <a:dk2>
        <a:srgbClr val="1F497D"/>
      </a:dk2>
      <a:lt2>
        <a:srgbClr val="EEECE1"/>
      </a:lt2>
      <a:accent1>
        <a:srgbClr val="D5D933"/>
      </a:accent1>
      <a:accent2>
        <a:srgbClr val="3D6BD1"/>
      </a:accent2>
      <a:accent3>
        <a:srgbClr val="9BBB59"/>
      </a:accent3>
      <a:accent4>
        <a:srgbClr val="8064A2"/>
      </a:accent4>
      <a:accent5>
        <a:srgbClr val="FFFF00"/>
      </a:accent5>
      <a:accent6>
        <a:srgbClr val="BFBFB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19636</TotalTime>
  <Words>871</Words>
  <Application>Microsoft Office PowerPoint</Application>
  <PresentationFormat>Custom</PresentationFormat>
  <Paragraphs>31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Transcriptome analysis of western corn rootworm larvae and eggs  </vt:lpstr>
    </vt:vector>
  </TitlesOfParts>
  <Company>UNL SBS</Company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Achal Neupane</dc:creator>
  <cp:lastModifiedBy>Achal Neupane</cp:lastModifiedBy>
  <cp:revision>1090</cp:revision>
  <cp:lastPrinted>2012-07-06T18:17:05Z</cp:lastPrinted>
  <dcterms:created xsi:type="dcterms:W3CDTF">2009-06-08T14:42:56Z</dcterms:created>
  <dcterms:modified xsi:type="dcterms:W3CDTF">2014-04-14T12:58:17Z</dcterms:modified>
</cp:coreProperties>
</file>